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2"/>
  </p:notesMasterIdLst>
  <p:sldIdLst>
    <p:sldId id="419" r:id="rId3"/>
    <p:sldId id="425" r:id="rId4"/>
    <p:sldId id="423" r:id="rId5"/>
    <p:sldId id="424" r:id="rId6"/>
    <p:sldId id="429" r:id="rId7"/>
    <p:sldId id="426" r:id="rId8"/>
    <p:sldId id="428" r:id="rId9"/>
    <p:sldId id="430" r:id="rId10"/>
    <p:sldId id="427"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3A109-18AD-45E5-AFC2-A229067842B6}" type="datetimeFigureOut">
              <a:rPr lang="it-IT" smtClean="0"/>
              <a:t>26/02/2024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FCA9B-190F-4908-A9A4-B51ECD9577EC}" type="slidenum">
              <a:rPr lang="it-IT" smtClean="0"/>
              <a:t>‹N›</a:t>
            </a:fld>
            <a:endParaRPr lang="it-IT"/>
          </a:p>
        </p:txBody>
      </p:sp>
    </p:spTree>
    <p:extLst>
      <p:ext uri="{BB962C8B-B14F-4D97-AF65-F5344CB8AC3E}">
        <p14:creationId xmlns:p14="http://schemas.microsoft.com/office/powerpoint/2010/main" val="1117718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a:extLst>
              <a:ext uri="{FF2B5EF4-FFF2-40B4-BE49-F238E27FC236}">
                <a16:creationId xmlns:a16="http://schemas.microsoft.com/office/drawing/2014/main" id="{436E93E2-2AB9-F0A9-13D7-0EC33671EA30}"/>
              </a:ext>
            </a:extLst>
          </p:cNvPr>
          <p:cNvSpPr>
            <a:spLocks noGrp="1" noRot="1" noChangeAspect="1" noChangeArrowheads="1" noTextEdit="1"/>
          </p:cNvSpPr>
          <p:nvPr>
            <p:ph type="sldImg"/>
          </p:nvPr>
        </p:nvSpPr>
        <p:spPr>
          <a:ln/>
        </p:spPr>
      </p:sp>
      <p:sp>
        <p:nvSpPr>
          <p:cNvPr id="15363" name="Segnaposto note 2">
            <a:extLst>
              <a:ext uri="{FF2B5EF4-FFF2-40B4-BE49-F238E27FC236}">
                <a16:creationId xmlns:a16="http://schemas.microsoft.com/office/drawing/2014/main" id="{CDEC6428-7E56-9B47-6FF5-D0ADA13F21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
        <p:nvSpPr>
          <p:cNvPr id="15364" name="Segnaposto numero diapositiva 3">
            <a:extLst>
              <a:ext uri="{FF2B5EF4-FFF2-40B4-BE49-F238E27FC236}">
                <a16:creationId xmlns:a16="http://schemas.microsoft.com/office/drawing/2014/main" id="{9A5FCE3F-8459-57BF-3880-ACEBA851246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969D5-44A6-48D4-BC52-BD013C193329}"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ext Box 1030">
            <a:extLst>
              <a:ext uri="{FF2B5EF4-FFF2-40B4-BE49-F238E27FC236}">
                <a16:creationId xmlns:a16="http://schemas.microsoft.com/office/drawing/2014/main" id="{3823D157-B4A3-37A3-FFD1-2A0561BA1946}"/>
              </a:ext>
            </a:extLst>
          </p:cNvPr>
          <p:cNvSpPr txBox="1">
            <a:spLocks noChangeArrowheads="1"/>
          </p:cNvSpPr>
          <p:nvPr userDrawn="1"/>
        </p:nvSpPr>
        <p:spPr bwMode="auto">
          <a:xfrm>
            <a:off x="3886200" y="228601"/>
            <a:ext cx="7924800" cy="396875"/>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r>
              <a:rPr lang="en-US" altLang="it-IT" sz="2000">
                <a:solidFill>
                  <a:schemeClr val="bg1"/>
                </a:solidFill>
                <a:latin typeface="DecimaUNI02 Rg" pitchFamily="50" charset="0"/>
              </a:rPr>
              <a:t>Al servizio di gente unica</a:t>
            </a:r>
            <a:endParaRPr lang="it-IT" altLang="it-IT" sz="2000">
              <a:solidFill>
                <a:schemeClr val="bg1"/>
              </a:solidFill>
              <a:latin typeface="DecimaUNI02 Rg" pitchFamily="50" charset="0"/>
            </a:endParaRPr>
          </a:p>
        </p:txBody>
      </p:sp>
      <p:sp>
        <p:nvSpPr>
          <p:cNvPr id="3" name="Text Box 1032">
            <a:extLst>
              <a:ext uri="{FF2B5EF4-FFF2-40B4-BE49-F238E27FC236}">
                <a16:creationId xmlns:a16="http://schemas.microsoft.com/office/drawing/2014/main" id="{A21981BB-3200-CA2F-AF19-E8B1C4DC1E8F}"/>
              </a:ext>
            </a:extLst>
          </p:cNvPr>
          <p:cNvSpPr txBox="1">
            <a:spLocks noChangeArrowheads="1"/>
          </p:cNvSpPr>
          <p:nvPr userDrawn="1"/>
        </p:nvSpPr>
        <p:spPr bwMode="auto">
          <a:xfrm>
            <a:off x="4343400" y="5029201"/>
            <a:ext cx="4038600" cy="519113"/>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altLang="it-IT" sz="2800">
              <a:solidFill>
                <a:schemeClr val="bg1"/>
              </a:solidFill>
              <a:latin typeface="DecimaUNI02 Rg" pitchFamily="50" charset="0"/>
            </a:endParaRPr>
          </a:p>
        </p:txBody>
      </p:sp>
      <p:sp>
        <p:nvSpPr>
          <p:cNvPr id="4" name="Text Box 1033">
            <a:extLst>
              <a:ext uri="{FF2B5EF4-FFF2-40B4-BE49-F238E27FC236}">
                <a16:creationId xmlns:a16="http://schemas.microsoft.com/office/drawing/2014/main" id="{EDFF4A60-4A0E-F1C9-FA6F-DFF59A338202}"/>
              </a:ext>
            </a:extLst>
          </p:cNvPr>
          <p:cNvSpPr txBox="1">
            <a:spLocks noChangeArrowheads="1"/>
          </p:cNvSpPr>
          <p:nvPr userDrawn="1"/>
        </p:nvSpPr>
        <p:spPr bwMode="auto">
          <a:xfrm>
            <a:off x="0" y="6096000"/>
            <a:ext cx="3200400" cy="762000"/>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altLang="it-IT" sz="4400">
              <a:latin typeface="Times New Roman" pitchFamily="18" charset="0"/>
            </a:endParaRPr>
          </a:p>
        </p:txBody>
      </p:sp>
    </p:spTree>
    <p:extLst>
      <p:ext uri="{BB962C8B-B14F-4D97-AF65-F5344CB8AC3E}">
        <p14:creationId xmlns:p14="http://schemas.microsoft.com/office/powerpoint/2010/main" val="426480456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800886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591552" y="990600"/>
            <a:ext cx="2686049" cy="44958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33401" y="990600"/>
            <a:ext cx="7854951" cy="44958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468387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tabella 2"/>
          <p:cNvSpPr>
            <a:spLocks noGrp="1"/>
          </p:cNvSpPr>
          <p:nvPr>
            <p:ph type="tbl" idx="1"/>
          </p:nvPr>
        </p:nvSpPr>
        <p:spPr>
          <a:xfrm>
            <a:off x="533400" y="1981200"/>
            <a:ext cx="10744200" cy="3505200"/>
          </a:xfrm>
        </p:spPr>
        <p:txBody>
          <a:bodyPr/>
          <a:lstStyle/>
          <a:p>
            <a:pPr lvl="0"/>
            <a:endParaRPr lang="it-IT" noProof="0"/>
          </a:p>
        </p:txBody>
      </p:sp>
      <p:sp>
        <p:nvSpPr>
          <p:cNvPr id="4" name="Segnaposto piè di pagina 3">
            <a:extLst>
              <a:ext uri="{FF2B5EF4-FFF2-40B4-BE49-F238E27FC236}">
                <a16:creationId xmlns:a16="http://schemas.microsoft.com/office/drawing/2014/main" id="{03A1A3D1-8189-546A-7E64-10B05CD9BEF1}"/>
              </a:ext>
            </a:extLst>
          </p:cNvPr>
          <p:cNvSpPr>
            <a:spLocks noGrp="1"/>
          </p:cNvSpPr>
          <p:nvPr>
            <p:ph type="ftr" sz="quarter" idx="10"/>
          </p:nvPr>
        </p:nvSpPr>
        <p:spPr>
          <a:xfrm>
            <a:off x="4165600" y="6356351"/>
            <a:ext cx="3860800" cy="365125"/>
          </a:xfrm>
          <a:prstGeom prst="rect">
            <a:avLst/>
          </a:prstGeom>
        </p:spPr>
        <p:txBody>
          <a:bodyPr/>
          <a:lstStyle>
            <a:lvl1pPr algn="ctr" eaLnBrk="1" hangingPunct="1">
              <a:defRPr/>
            </a:lvl1pPr>
          </a:lstStyle>
          <a:p>
            <a:pPr>
              <a:defRPr/>
            </a:pPr>
            <a:endParaRPr lang="it-IT"/>
          </a:p>
        </p:txBody>
      </p:sp>
    </p:spTree>
    <p:extLst>
      <p:ext uri="{BB962C8B-B14F-4D97-AF65-F5344CB8AC3E}">
        <p14:creationId xmlns:p14="http://schemas.microsoft.com/office/powerpoint/2010/main" val="32011435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testo 2"/>
          <p:cNvSpPr>
            <a:spLocks noGrp="1"/>
          </p:cNvSpPr>
          <p:nvPr>
            <p:ph type="body" sz="half" idx="1"/>
          </p:nvPr>
        </p:nvSpPr>
        <p:spPr>
          <a:xfrm>
            <a:off x="533401" y="1981200"/>
            <a:ext cx="5270500"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6007101" y="1981200"/>
            <a:ext cx="5270500" cy="3505200"/>
          </a:xfrm>
        </p:spPr>
        <p:txBody>
          <a:bodyPr/>
          <a:lstStyle/>
          <a:p>
            <a:pPr lvl="0"/>
            <a:endParaRPr lang="it-IT" noProof="0"/>
          </a:p>
        </p:txBody>
      </p:sp>
    </p:spTree>
    <p:extLst>
      <p:ext uri="{BB962C8B-B14F-4D97-AF65-F5344CB8AC3E}">
        <p14:creationId xmlns:p14="http://schemas.microsoft.com/office/powerpoint/2010/main" val="35182631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grafico 2"/>
          <p:cNvSpPr>
            <a:spLocks noGrp="1"/>
          </p:cNvSpPr>
          <p:nvPr>
            <p:ph type="chart" sz="half" idx="1"/>
          </p:nvPr>
        </p:nvSpPr>
        <p:spPr>
          <a:xfrm>
            <a:off x="533401" y="1981200"/>
            <a:ext cx="5270500" cy="3505200"/>
          </a:xfrm>
        </p:spPr>
        <p:txBody>
          <a:bodyPr/>
          <a:lstStyle/>
          <a:p>
            <a:pPr lvl="0"/>
            <a:endParaRPr lang="it-IT" noProof="0"/>
          </a:p>
        </p:txBody>
      </p:sp>
      <p:sp>
        <p:nvSpPr>
          <p:cNvPr id="4" name="Segnaposto testo 3"/>
          <p:cNvSpPr>
            <a:spLocks noGrp="1"/>
          </p:cNvSpPr>
          <p:nvPr>
            <p:ph type="body" sz="half" idx="2"/>
          </p:nvPr>
        </p:nvSpPr>
        <p:spPr>
          <a:xfrm>
            <a:off x="6007101" y="1981200"/>
            <a:ext cx="5270500"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501615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SmartArt 2"/>
          <p:cNvSpPr>
            <a:spLocks noGrp="1"/>
          </p:cNvSpPr>
          <p:nvPr>
            <p:ph type="dgm" idx="1"/>
          </p:nvPr>
        </p:nvSpPr>
        <p:spPr>
          <a:xfrm>
            <a:off x="533400" y="1981200"/>
            <a:ext cx="10744200" cy="3505200"/>
          </a:xfrm>
        </p:spPr>
        <p:txBody>
          <a:bodyPr/>
          <a:lstStyle/>
          <a:p>
            <a:pPr lvl="0"/>
            <a:endParaRPr lang="it-IT" noProof="0"/>
          </a:p>
        </p:txBody>
      </p:sp>
    </p:spTree>
    <p:extLst>
      <p:ext uri="{BB962C8B-B14F-4D97-AF65-F5344CB8AC3E}">
        <p14:creationId xmlns:p14="http://schemas.microsoft.com/office/powerpoint/2010/main" val="26655623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grafico 2"/>
          <p:cNvSpPr>
            <a:spLocks noGrp="1"/>
          </p:cNvSpPr>
          <p:nvPr>
            <p:ph type="chart" idx="1"/>
          </p:nvPr>
        </p:nvSpPr>
        <p:spPr>
          <a:xfrm>
            <a:off x="533400" y="1981200"/>
            <a:ext cx="10744200" cy="3505200"/>
          </a:xfrm>
        </p:spPr>
        <p:txBody>
          <a:bodyPr/>
          <a:lstStyle/>
          <a:p>
            <a:pPr lvl="0"/>
            <a:endParaRPr lang="it-IT" noProof="0"/>
          </a:p>
        </p:txBody>
      </p:sp>
    </p:spTree>
    <p:extLst>
      <p:ext uri="{BB962C8B-B14F-4D97-AF65-F5344CB8AC3E}">
        <p14:creationId xmlns:p14="http://schemas.microsoft.com/office/powerpoint/2010/main" val="72739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40725449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ext Box 1030">
            <a:extLst>
              <a:ext uri="{FF2B5EF4-FFF2-40B4-BE49-F238E27FC236}">
                <a16:creationId xmlns:a16="http://schemas.microsoft.com/office/drawing/2014/main" id="{3823D157-B4A3-37A3-FFD1-2A0561BA1946}"/>
              </a:ext>
            </a:extLst>
          </p:cNvPr>
          <p:cNvSpPr txBox="1">
            <a:spLocks noChangeArrowheads="1"/>
          </p:cNvSpPr>
          <p:nvPr userDrawn="1"/>
        </p:nvSpPr>
        <p:spPr bwMode="auto">
          <a:xfrm>
            <a:off x="3886200" y="228601"/>
            <a:ext cx="7924800" cy="396875"/>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r>
              <a:rPr lang="en-US" altLang="it-IT" sz="2000">
                <a:solidFill>
                  <a:schemeClr val="bg1"/>
                </a:solidFill>
                <a:latin typeface="DecimaUNI02 Rg" pitchFamily="50" charset="0"/>
              </a:rPr>
              <a:t>Al servizio di gente unica</a:t>
            </a:r>
            <a:endParaRPr lang="it-IT" altLang="it-IT" sz="2000">
              <a:solidFill>
                <a:schemeClr val="bg1"/>
              </a:solidFill>
              <a:latin typeface="DecimaUNI02 Rg" pitchFamily="50" charset="0"/>
            </a:endParaRPr>
          </a:p>
        </p:txBody>
      </p:sp>
      <p:sp>
        <p:nvSpPr>
          <p:cNvPr id="3" name="Text Box 1032">
            <a:extLst>
              <a:ext uri="{FF2B5EF4-FFF2-40B4-BE49-F238E27FC236}">
                <a16:creationId xmlns:a16="http://schemas.microsoft.com/office/drawing/2014/main" id="{A21981BB-3200-CA2F-AF19-E8B1C4DC1E8F}"/>
              </a:ext>
            </a:extLst>
          </p:cNvPr>
          <p:cNvSpPr txBox="1">
            <a:spLocks noChangeArrowheads="1"/>
          </p:cNvSpPr>
          <p:nvPr userDrawn="1"/>
        </p:nvSpPr>
        <p:spPr bwMode="auto">
          <a:xfrm>
            <a:off x="4343400" y="5029201"/>
            <a:ext cx="4038600" cy="519113"/>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altLang="it-IT" sz="2800">
              <a:solidFill>
                <a:schemeClr val="bg1"/>
              </a:solidFill>
              <a:latin typeface="DecimaUNI02 Rg" pitchFamily="50" charset="0"/>
            </a:endParaRPr>
          </a:p>
        </p:txBody>
      </p:sp>
      <p:sp>
        <p:nvSpPr>
          <p:cNvPr id="4" name="Text Box 1033">
            <a:extLst>
              <a:ext uri="{FF2B5EF4-FFF2-40B4-BE49-F238E27FC236}">
                <a16:creationId xmlns:a16="http://schemas.microsoft.com/office/drawing/2014/main" id="{EDFF4A60-4A0E-F1C9-FA6F-DFF59A338202}"/>
              </a:ext>
            </a:extLst>
          </p:cNvPr>
          <p:cNvSpPr txBox="1">
            <a:spLocks noChangeArrowheads="1"/>
          </p:cNvSpPr>
          <p:nvPr userDrawn="1"/>
        </p:nvSpPr>
        <p:spPr bwMode="auto">
          <a:xfrm>
            <a:off x="0" y="6096000"/>
            <a:ext cx="3200400" cy="762000"/>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altLang="it-IT" sz="4400">
              <a:latin typeface="Times New Roman" pitchFamily="18" charset="0"/>
            </a:endParaRPr>
          </a:p>
        </p:txBody>
      </p:sp>
    </p:spTree>
    <p:extLst>
      <p:ext uri="{BB962C8B-B14F-4D97-AF65-F5344CB8AC3E}">
        <p14:creationId xmlns:p14="http://schemas.microsoft.com/office/powerpoint/2010/main" val="26213982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301012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096176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4804425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33401" y="1981200"/>
            <a:ext cx="52705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007101" y="1981200"/>
            <a:ext cx="52705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8796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0412046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8222639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726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16130883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8824085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332934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591552" y="990600"/>
            <a:ext cx="2686049" cy="44958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33401" y="990600"/>
            <a:ext cx="7854951" cy="44958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190721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tabella 2"/>
          <p:cNvSpPr>
            <a:spLocks noGrp="1"/>
          </p:cNvSpPr>
          <p:nvPr>
            <p:ph type="tbl" idx="1"/>
          </p:nvPr>
        </p:nvSpPr>
        <p:spPr>
          <a:xfrm>
            <a:off x="533400" y="1981200"/>
            <a:ext cx="10744200" cy="3505200"/>
          </a:xfrm>
        </p:spPr>
        <p:txBody>
          <a:bodyPr/>
          <a:lstStyle/>
          <a:p>
            <a:pPr lvl="0"/>
            <a:endParaRPr lang="it-IT" noProof="0"/>
          </a:p>
        </p:txBody>
      </p:sp>
      <p:sp>
        <p:nvSpPr>
          <p:cNvPr id="4" name="Segnaposto piè di pagina 3">
            <a:extLst>
              <a:ext uri="{FF2B5EF4-FFF2-40B4-BE49-F238E27FC236}">
                <a16:creationId xmlns:a16="http://schemas.microsoft.com/office/drawing/2014/main" id="{03A1A3D1-8189-546A-7E64-10B05CD9BEF1}"/>
              </a:ext>
            </a:extLst>
          </p:cNvPr>
          <p:cNvSpPr>
            <a:spLocks noGrp="1"/>
          </p:cNvSpPr>
          <p:nvPr>
            <p:ph type="ftr" sz="quarter" idx="10"/>
          </p:nvPr>
        </p:nvSpPr>
        <p:spPr>
          <a:xfrm>
            <a:off x="4165600" y="6356351"/>
            <a:ext cx="3860800" cy="365125"/>
          </a:xfrm>
          <a:prstGeom prst="rect">
            <a:avLst/>
          </a:prstGeom>
        </p:spPr>
        <p:txBody>
          <a:bodyPr/>
          <a:lstStyle>
            <a:lvl1pPr algn="ctr" eaLnBrk="1" hangingPunct="1">
              <a:defRPr/>
            </a:lvl1pPr>
          </a:lstStyle>
          <a:p>
            <a:pPr>
              <a:defRPr/>
            </a:pPr>
            <a:endParaRPr lang="it-IT"/>
          </a:p>
        </p:txBody>
      </p:sp>
    </p:spTree>
    <p:extLst>
      <p:ext uri="{BB962C8B-B14F-4D97-AF65-F5344CB8AC3E}">
        <p14:creationId xmlns:p14="http://schemas.microsoft.com/office/powerpoint/2010/main" val="386651345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40899575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testo 2"/>
          <p:cNvSpPr>
            <a:spLocks noGrp="1"/>
          </p:cNvSpPr>
          <p:nvPr>
            <p:ph type="body" sz="half" idx="1"/>
          </p:nvPr>
        </p:nvSpPr>
        <p:spPr>
          <a:xfrm>
            <a:off x="533401" y="1981200"/>
            <a:ext cx="5270500"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6007101" y="1981200"/>
            <a:ext cx="5270500" cy="3505200"/>
          </a:xfrm>
        </p:spPr>
        <p:txBody>
          <a:bodyPr/>
          <a:lstStyle/>
          <a:p>
            <a:pPr lvl="0"/>
            <a:endParaRPr lang="it-IT" noProof="0"/>
          </a:p>
        </p:txBody>
      </p:sp>
    </p:spTree>
    <p:extLst>
      <p:ext uri="{BB962C8B-B14F-4D97-AF65-F5344CB8AC3E}">
        <p14:creationId xmlns:p14="http://schemas.microsoft.com/office/powerpoint/2010/main" val="41122463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grafico 2"/>
          <p:cNvSpPr>
            <a:spLocks noGrp="1"/>
          </p:cNvSpPr>
          <p:nvPr>
            <p:ph type="chart" sz="half" idx="1"/>
          </p:nvPr>
        </p:nvSpPr>
        <p:spPr>
          <a:xfrm>
            <a:off x="533401" y="1981200"/>
            <a:ext cx="5270500" cy="3505200"/>
          </a:xfrm>
        </p:spPr>
        <p:txBody>
          <a:bodyPr/>
          <a:lstStyle/>
          <a:p>
            <a:pPr lvl="0"/>
            <a:endParaRPr lang="it-IT" noProof="0"/>
          </a:p>
        </p:txBody>
      </p:sp>
      <p:sp>
        <p:nvSpPr>
          <p:cNvPr id="4" name="Segnaposto testo 3"/>
          <p:cNvSpPr>
            <a:spLocks noGrp="1"/>
          </p:cNvSpPr>
          <p:nvPr>
            <p:ph type="body" sz="half" idx="2"/>
          </p:nvPr>
        </p:nvSpPr>
        <p:spPr>
          <a:xfrm>
            <a:off x="6007101" y="1981200"/>
            <a:ext cx="5270500"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1043402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SmartArt 2"/>
          <p:cNvSpPr>
            <a:spLocks noGrp="1"/>
          </p:cNvSpPr>
          <p:nvPr>
            <p:ph type="dgm" idx="1"/>
          </p:nvPr>
        </p:nvSpPr>
        <p:spPr>
          <a:xfrm>
            <a:off x="533400" y="1981200"/>
            <a:ext cx="10744200" cy="3505200"/>
          </a:xfrm>
        </p:spPr>
        <p:txBody>
          <a:bodyPr/>
          <a:lstStyle/>
          <a:p>
            <a:pPr lvl="0"/>
            <a:endParaRPr lang="it-IT" noProof="0"/>
          </a:p>
        </p:txBody>
      </p:sp>
    </p:spTree>
    <p:extLst>
      <p:ext uri="{BB962C8B-B14F-4D97-AF65-F5344CB8AC3E}">
        <p14:creationId xmlns:p14="http://schemas.microsoft.com/office/powerpoint/2010/main" val="202795156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33400" y="990600"/>
            <a:ext cx="10744200" cy="762000"/>
          </a:xfrm>
        </p:spPr>
        <p:txBody>
          <a:bodyPr/>
          <a:lstStyle/>
          <a:p>
            <a:r>
              <a:rPr lang="it-IT"/>
              <a:t>Fare clic per modificare lo stile del titolo</a:t>
            </a:r>
          </a:p>
        </p:txBody>
      </p:sp>
      <p:sp>
        <p:nvSpPr>
          <p:cNvPr id="3" name="Segnaposto grafico 2"/>
          <p:cNvSpPr>
            <a:spLocks noGrp="1"/>
          </p:cNvSpPr>
          <p:nvPr>
            <p:ph type="chart" idx="1"/>
          </p:nvPr>
        </p:nvSpPr>
        <p:spPr>
          <a:xfrm>
            <a:off x="533400" y="1981200"/>
            <a:ext cx="10744200" cy="3505200"/>
          </a:xfrm>
        </p:spPr>
        <p:txBody>
          <a:bodyPr/>
          <a:lstStyle/>
          <a:p>
            <a:pPr lvl="0"/>
            <a:endParaRPr lang="it-IT" noProof="0"/>
          </a:p>
        </p:txBody>
      </p:sp>
    </p:spTree>
    <p:extLst>
      <p:ext uri="{BB962C8B-B14F-4D97-AF65-F5344CB8AC3E}">
        <p14:creationId xmlns:p14="http://schemas.microsoft.com/office/powerpoint/2010/main" val="33888567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7510510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33401" y="1981200"/>
            <a:ext cx="52705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007101" y="1981200"/>
            <a:ext cx="52705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402270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31909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6761380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3233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9739658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4561261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3">
            <a:extLst>
              <a:ext uri="{FF2B5EF4-FFF2-40B4-BE49-F238E27FC236}">
                <a16:creationId xmlns:a16="http://schemas.microsoft.com/office/drawing/2014/main" id="{3FA6FDB6-1788-2E9F-8C31-F00FC3CAE83E}"/>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22936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12">
            <a:extLst>
              <a:ext uri="{FF2B5EF4-FFF2-40B4-BE49-F238E27FC236}">
                <a16:creationId xmlns:a16="http://schemas.microsoft.com/office/drawing/2014/main" id="{4990DA8B-BF71-B825-E80F-BB36F04D0A49}"/>
              </a:ext>
            </a:extLst>
          </p:cNvPr>
          <p:cNvSpPr>
            <a:spLocks noGrp="1" noChangeArrowheads="1"/>
          </p:cNvSpPr>
          <p:nvPr>
            <p:ph type="title"/>
          </p:nvPr>
        </p:nvSpPr>
        <p:spPr bwMode="auto">
          <a:xfrm>
            <a:off x="533400" y="990600"/>
            <a:ext cx="1074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8" name="Rectangle 13">
            <a:extLst>
              <a:ext uri="{FF2B5EF4-FFF2-40B4-BE49-F238E27FC236}">
                <a16:creationId xmlns:a16="http://schemas.microsoft.com/office/drawing/2014/main" id="{DD381CC2-B3E3-813F-940F-E974770F0030}"/>
              </a:ext>
            </a:extLst>
          </p:cNvPr>
          <p:cNvSpPr>
            <a:spLocks noGrp="1" noChangeArrowheads="1"/>
          </p:cNvSpPr>
          <p:nvPr>
            <p:ph type="body" idx="1"/>
          </p:nvPr>
        </p:nvSpPr>
        <p:spPr bwMode="auto">
          <a:xfrm>
            <a:off x="533400" y="1981200"/>
            <a:ext cx="1074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Questo è lo stile da usare per l’elenco puntato.</a:t>
            </a:r>
          </a:p>
          <a:p>
            <a:pPr lvl="1"/>
            <a:r>
              <a:rPr lang="it-IT" altLang="it-IT"/>
              <a:t>Questo è lo stile per il secondo livello asdfasdfasdf asdf asdf asdfasd</a:t>
            </a:r>
          </a:p>
          <a:p>
            <a:pPr lvl="1"/>
            <a:r>
              <a:rPr lang="it-IT" altLang="it-IT"/>
              <a:t>	questo è lo stile per il terzo livello</a:t>
            </a:r>
          </a:p>
          <a:p>
            <a:pPr lvl="2"/>
            <a:r>
              <a:rPr lang="it-IT" altLang="it-IT"/>
              <a:t>questo è per il quarto</a:t>
            </a:r>
          </a:p>
          <a:p>
            <a:pPr lvl="3"/>
            <a:r>
              <a:rPr lang="it-IT" altLang="it-IT"/>
              <a:t>Questo è il quinto</a:t>
            </a:r>
          </a:p>
          <a:p>
            <a:pPr lvl="1"/>
            <a:endParaRPr lang="it-IT" altLang="it-IT"/>
          </a:p>
        </p:txBody>
      </p:sp>
    </p:spTree>
    <p:extLst>
      <p:ext uri="{BB962C8B-B14F-4D97-AF65-F5344CB8AC3E}">
        <p14:creationId xmlns:p14="http://schemas.microsoft.com/office/powerpoint/2010/main" val="177725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p:titleStyle>
    <p:body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
            <a:extLst>
              <a:ext uri="{FF2B5EF4-FFF2-40B4-BE49-F238E27FC236}">
                <a16:creationId xmlns:a16="http://schemas.microsoft.com/office/drawing/2014/main" id="{3FA6FDB6-1788-2E9F-8C31-F00FC3CAE83E}"/>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22936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12">
            <a:extLst>
              <a:ext uri="{FF2B5EF4-FFF2-40B4-BE49-F238E27FC236}">
                <a16:creationId xmlns:a16="http://schemas.microsoft.com/office/drawing/2014/main" id="{4990DA8B-BF71-B825-E80F-BB36F04D0A49}"/>
              </a:ext>
            </a:extLst>
          </p:cNvPr>
          <p:cNvSpPr>
            <a:spLocks noGrp="1" noChangeArrowheads="1"/>
          </p:cNvSpPr>
          <p:nvPr>
            <p:ph type="title"/>
          </p:nvPr>
        </p:nvSpPr>
        <p:spPr bwMode="auto">
          <a:xfrm>
            <a:off x="533400" y="990600"/>
            <a:ext cx="1074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8" name="Rectangle 13">
            <a:extLst>
              <a:ext uri="{FF2B5EF4-FFF2-40B4-BE49-F238E27FC236}">
                <a16:creationId xmlns:a16="http://schemas.microsoft.com/office/drawing/2014/main" id="{DD381CC2-B3E3-813F-940F-E974770F0030}"/>
              </a:ext>
            </a:extLst>
          </p:cNvPr>
          <p:cNvSpPr>
            <a:spLocks noGrp="1" noChangeArrowheads="1"/>
          </p:cNvSpPr>
          <p:nvPr>
            <p:ph type="body" idx="1"/>
          </p:nvPr>
        </p:nvSpPr>
        <p:spPr bwMode="auto">
          <a:xfrm>
            <a:off x="533400" y="1981200"/>
            <a:ext cx="1074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Questo è lo stile da usare per l’elenco puntato.</a:t>
            </a:r>
          </a:p>
          <a:p>
            <a:pPr lvl="1"/>
            <a:r>
              <a:rPr lang="it-IT" altLang="it-IT"/>
              <a:t>Questo è lo stile per il secondo livello asdfasdfasdf asdf asdf asdfasd</a:t>
            </a:r>
          </a:p>
          <a:p>
            <a:pPr lvl="1"/>
            <a:r>
              <a:rPr lang="it-IT" altLang="it-IT"/>
              <a:t>	questo è lo stile per il terzo livello</a:t>
            </a:r>
          </a:p>
          <a:p>
            <a:pPr lvl="2"/>
            <a:r>
              <a:rPr lang="it-IT" altLang="it-IT"/>
              <a:t>questo è per il quarto</a:t>
            </a:r>
          </a:p>
          <a:p>
            <a:pPr lvl="3"/>
            <a:r>
              <a:rPr lang="it-IT" altLang="it-IT"/>
              <a:t>Questo è il quinto</a:t>
            </a:r>
          </a:p>
          <a:p>
            <a:pPr lvl="1"/>
            <a:endParaRPr lang="it-IT" altLang="it-IT"/>
          </a:p>
        </p:txBody>
      </p:sp>
    </p:spTree>
    <p:extLst>
      <p:ext uri="{BB962C8B-B14F-4D97-AF65-F5344CB8AC3E}">
        <p14:creationId xmlns:p14="http://schemas.microsoft.com/office/powerpoint/2010/main" val="24259597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p:titleStyle>
    <p:body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mailto:ambiente@certregione.fvg.it" TargetMode="External"/><Relationship Id="rId2" Type="http://schemas.openxmlformats.org/officeDocument/2006/relationships/hyperlink" Target="mailto:difesasuolo@regione.fvg.i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4">
            <a:extLst>
              <a:ext uri="{FF2B5EF4-FFF2-40B4-BE49-F238E27FC236}">
                <a16:creationId xmlns:a16="http://schemas.microsoft.com/office/drawing/2014/main" id="{A876C30E-95A2-1838-F7F3-643346D8C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25">
            <a:extLst>
              <a:ext uri="{FF2B5EF4-FFF2-40B4-BE49-F238E27FC236}">
                <a16:creationId xmlns:a16="http://schemas.microsoft.com/office/drawing/2014/main" id="{8B6E5413-6629-C059-7DAC-40E2D28F58C3}"/>
              </a:ext>
            </a:extLst>
          </p:cNvPr>
          <p:cNvSpPr txBox="1">
            <a:spLocks noChangeArrowheads="1"/>
          </p:cNvSpPr>
          <p:nvPr/>
        </p:nvSpPr>
        <p:spPr bwMode="auto">
          <a:xfrm>
            <a:off x="1774825" y="2571207"/>
            <a:ext cx="8281987" cy="1090491"/>
          </a:xfrm>
          <a:prstGeom prst="rect">
            <a:avLst/>
          </a:prstGeom>
          <a:noFill/>
          <a:ln>
            <a:noFill/>
          </a:ln>
          <a:effectLst/>
        </p:spPr>
        <p:txBody>
          <a:bodyP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0" fontAlgn="base" hangingPunct="0">
              <a:lnSpc>
                <a:spcPct val="115000"/>
              </a:lnSpc>
              <a:spcAft>
                <a:spcPts val="1500"/>
              </a:spcAft>
              <a:defRPr/>
            </a:pPr>
            <a:r>
              <a:rPr lang="it-IT" sz="60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sz="6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340" name="Rettangolo 4">
            <a:extLst>
              <a:ext uri="{FF2B5EF4-FFF2-40B4-BE49-F238E27FC236}">
                <a16:creationId xmlns:a16="http://schemas.microsoft.com/office/drawing/2014/main" id="{1AD3CFCE-4FD9-060F-CA43-0E824FABA45D}"/>
              </a:ext>
            </a:extLst>
          </p:cNvPr>
          <p:cNvSpPr>
            <a:spLocks noChangeArrowheads="1"/>
          </p:cNvSpPr>
          <p:nvPr/>
        </p:nvSpPr>
        <p:spPr bwMode="auto">
          <a:xfrm>
            <a:off x="7628045" y="188914"/>
            <a:ext cx="2736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0"/>
              </a:spcBef>
              <a:spcAft>
                <a:spcPct val="0"/>
              </a:spcAft>
              <a:buClrTx/>
              <a:buNone/>
            </a:pPr>
            <a:r>
              <a:rPr lang="it-IT" altLang="it-IT" sz="1800" dirty="0">
                <a:solidFill>
                  <a:srgbClr val="FFFFFF"/>
                </a:solidFill>
              </a:rPr>
              <a:t>Udine 26 e 27 febbraio 2024</a:t>
            </a:r>
          </a:p>
        </p:txBody>
      </p:sp>
      <p:sp>
        <p:nvSpPr>
          <p:cNvPr id="14341" name="Text Box 27">
            <a:extLst>
              <a:ext uri="{FF2B5EF4-FFF2-40B4-BE49-F238E27FC236}">
                <a16:creationId xmlns:a16="http://schemas.microsoft.com/office/drawing/2014/main" id="{8BE1A847-63F0-89DF-9F29-661935022E24}"/>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4">
            <a:extLst>
              <a:ext uri="{FF2B5EF4-FFF2-40B4-BE49-F238E27FC236}">
                <a16:creationId xmlns:a16="http://schemas.microsoft.com/office/drawing/2014/main" id="{4260FC9B-CF98-664E-9F9B-E1EE49B864D9}"/>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
        <p:nvSpPr>
          <p:cNvPr id="5" name="Rettangolo 4">
            <a:extLst>
              <a:ext uri="{FF2B5EF4-FFF2-40B4-BE49-F238E27FC236}">
                <a16:creationId xmlns:a16="http://schemas.microsoft.com/office/drawing/2014/main" id="{00000000-0008-0000-0000-000007000000}"/>
              </a:ext>
            </a:extLst>
          </p:cNvPr>
          <p:cNvSpPr/>
          <p:nvPr/>
        </p:nvSpPr>
        <p:spPr>
          <a:xfrm>
            <a:off x="4829196" y="1107880"/>
            <a:ext cx="2317093" cy="738337"/>
          </a:xfrm>
          <a:prstGeom prst="rect">
            <a:avLst/>
          </a:prstGeom>
          <a:solidFill>
            <a:srgbClr val="000099"/>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ct val="35000"/>
              </a:spcAft>
            </a:pPr>
            <a:r>
              <a:rPr lang="it-IT" sz="1600" b="1" kern="1200" dirty="0"/>
              <a:t>DIRETTORE CENTRALE  </a:t>
            </a:r>
          </a:p>
        </p:txBody>
      </p:sp>
      <p:sp>
        <p:nvSpPr>
          <p:cNvPr id="7" name="Rettangolo 6">
            <a:extLst>
              <a:ext uri="{FF2B5EF4-FFF2-40B4-BE49-F238E27FC236}">
                <a16:creationId xmlns:a16="http://schemas.microsoft.com/office/drawing/2014/main" id="{00000000-0008-0000-0000-000028000000}"/>
              </a:ext>
            </a:extLst>
          </p:cNvPr>
          <p:cNvSpPr/>
          <p:nvPr/>
        </p:nvSpPr>
        <p:spPr>
          <a:xfrm>
            <a:off x="4829196" y="2337059"/>
            <a:ext cx="2170886" cy="1101772"/>
          </a:xfrm>
          <a:prstGeom prst="rect">
            <a:avLst/>
          </a:prstGeom>
          <a:solidFill>
            <a:srgbClr val="CC0099"/>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200" b="1" kern="1200" dirty="0"/>
              <a:t>SERVIZIO DIFESA DEL SUOLO</a:t>
            </a:r>
          </a:p>
        </p:txBody>
      </p:sp>
      <p:sp>
        <p:nvSpPr>
          <p:cNvPr id="22" name="Rettangolo 21">
            <a:extLst>
              <a:ext uri="{FF2B5EF4-FFF2-40B4-BE49-F238E27FC236}">
                <a16:creationId xmlns:a16="http://schemas.microsoft.com/office/drawing/2014/main" id="{00000000-0008-0000-0000-00003A000000}"/>
              </a:ext>
            </a:extLst>
          </p:cNvPr>
          <p:cNvSpPr/>
          <p:nvPr/>
        </p:nvSpPr>
        <p:spPr>
          <a:xfrm>
            <a:off x="626363" y="4491649"/>
            <a:ext cx="1808165" cy="1082722"/>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100" kern="1200" dirty="0"/>
              <a:t>PO Difesa del suolo per l'ambito territoriale di Trieste</a:t>
            </a:r>
          </a:p>
        </p:txBody>
      </p:sp>
      <p:sp>
        <p:nvSpPr>
          <p:cNvPr id="23" name="Rettangolo 22">
            <a:extLst>
              <a:ext uri="{FF2B5EF4-FFF2-40B4-BE49-F238E27FC236}">
                <a16:creationId xmlns:a16="http://schemas.microsoft.com/office/drawing/2014/main" id="{00000000-0008-0000-0000-000040000000}"/>
              </a:ext>
            </a:extLst>
          </p:cNvPr>
          <p:cNvSpPr/>
          <p:nvPr/>
        </p:nvSpPr>
        <p:spPr>
          <a:xfrm>
            <a:off x="2808460" y="4491649"/>
            <a:ext cx="1808165" cy="1082721"/>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100" kern="1200" dirty="0"/>
              <a:t>PO  Difesa del suolo per l'ambito territoriale  di Gorizia</a:t>
            </a:r>
          </a:p>
        </p:txBody>
      </p:sp>
      <p:sp>
        <p:nvSpPr>
          <p:cNvPr id="24" name="Rettangolo 23">
            <a:extLst>
              <a:ext uri="{FF2B5EF4-FFF2-40B4-BE49-F238E27FC236}">
                <a16:creationId xmlns:a16="http://schemas.microsoft.com/office/drawing/2014/main" id="{00000000-0008-0000-0000-000040000000}"/>
              </a:ext>
            </a:extLst>
          </p:cNvPr>
          <p:cNvSpPr/>
          <p:nvPr/>
        </p:nvSpPr>
        <p:spPr>
          <a:xfrm>
            <a:off x="5010556" y="4541517"/>
            <a:ext cx="1808165" cy="1082721"/>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100" kern="1200" dirty="0"/>
              <a:t>PO  Difesa del suolo per l'ambito territoriale  di Gorizia</a:t>
            </a:r>
          </a:p>
          <a:p>
            <a:pPr lvl="0" algn="ctr" defTabSz="355600">
              <a:lnSpc>
                <a:spcPct val="90000"/>
              </a:lnSpc>
              <a:spcBef>
                <a:spcPct val="0"/>
              </a:spcBef>
              <a:spcAft>
                <a:spcPts val="0"/>
              </a:spcAft>
            </a:pPr>
            <a:endParaRPr lang="it-IT" sz="1100" b="1" kern="1200" dirty="0"/>
          </a:p>
        </p:txBody>
      </p:sp>
      <p:sp>
        <p:nvSpPr>
          <p:cNvPr id="25" name="Rettangolo 24">
            <a:extLst>
              <a:ext uri="{FF2B5EF4-FFF2-40B4-BE49-F238E27FC236}">
                <a16:creationId xmlns:a16="http://schemas.microsoft.com/office/drawing/2014/main" id="{00000000-0008-0000-0000-000040000000}"/>
              </a:ext>
            </a:extLst>
          </p:cNvPr>
          <p:cNvSpPr/>
          <p:nvPr/>
        </p:nvSpPr>
        <p:spPr>
          <a:xfrm>
            <a:off x="7343476" y="4541517"/>
            <a:ext cx="1808165" cy="1082721"/>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100" kern="1200" dirty="0"/>
              <a:t>PO  Difesa del suolo per l'ambito territoriale  di Gorizia</a:t>
            </a:r>
          </a:p>
        </p:txBody>
      </p:sp>
      <p:sp>
        <p:nvSpPr>
          <p:cNvPr id="26" name="Rettangolo 25">
            <a:extLst>
              <a:ext uri="{FF2B5EF4-FFF2-40B4-BE49-F238E27FC236}">
                <a16:creationId xmlns:a16="http://schemas.microsoft.com/office/drawing/2014/main" id="{00000000-0008-0000-0000-000040000000}"/>
              </a:ext>
            </a:extLst>
          </p:cNvPr>
          <p:cNvSpPr/>
          <p:nvPr/>
        </p:nvSpPr>
        <p:spPr>
          <a:xfrm>
            <a:off x="9605668" y="4524710"/>
            <a:ext cx="1808165" cy="1082721"/>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355600">
              <a:lnSpc>
                <a:spcPct val="90000"/>
              </a:lnSpc>
              <a:spcBef>
                <a:spcPct val="0"/>
              </a:spcBef>
              <a:spcAft>
                <a:spcPts val="0"/>
              </a:spcAft>
            </a:pPr>
            <a:r>
              <a:rPr lang="it-IT" sz="1100" kern="1200" dirty="0"/>
              <a:t>PO  Difesa del suolo per l'ambito territoriale  di Gorizia</a:t>
            </a:r>
          </a:p>
        </p:txBody>
      </p:sp>
      <p:cxnSp>
        <p:nvCxnSpPr>
          <p:cNvPr id="28" name="Connettore diritto 27">
            <a:extLst>
              <a:ext uri="{FF2B5EF4-FFF2-40B4-BE49-F238E27FC236}">
                <a16:creationId xmlns:a16="http://schemas.microsoft.com/office/drawing/2014/main" id="{8A596881-DBED-1DA0-7E18-27FD36D186B7}"/>
              </a:ext>
            </a:extLst>
          </p:cNvPr>
          <p:cNvCxnSpPr>
            <a:cxnSpLocks/>
          </p:cNvCxnSpPr>
          <p:nvPr/>
        </p:nvCxnSpPr>
        <p:spPr bwMode="auto">
          <a:xfrm>
            <a:off x="5930593" y="1846217"/>
            <a:ext cx="0" cy="482960"/>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2" name="Connettore diritto 31">
            <a:extLst>
              <a:ext uri="{FF2B5EF4-FFF2-40B4-BE49-F238E27FC236}">
                <a16:creationId xmlns:a16="http://schemas.microsoft.com/office/drawing/2014/main" id="{7ED4EAC1-6EF4-7955-01A1-DF9C7E48D91F}"/>
              </a:ext>
            </a:extLst>
          </p:cNvPr>
          <p:cNvCxnSpPr>
            <a:cxnSpLocks/>
          </p:cNvCxnSpPr>
          <p:nvPr/>
        </p:nvCxnSpPr>
        <p:spPr bwMode="auto">
          <a:xfrm>
            <a:off x="1558833" y="3967133"/>
            <a:ext cx="0" cy="531257"/>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Connettore diritto 32">
            <a:extLst>
              <a:ext uri="{FF2B5EF4-FFF2-40B4-BE49-F238E27FC236}">
                <a16:creationId xmlns:a16="http://schemas.microsoft.com/office/drawing/2014/main" id="{C3552925-84C6-FA1E-4D1B-827D9B1DE1C8}"/>
              </a:ext>
            </a:extLst>
          </p:cNvPr>
          <p:cNvCxnSpPr>
            <a:cxnSpLocks/>
          </p:cNvCxnSpPr>
          <p:nvPr/>
        </p:nvCxnSpPr>
        <p:spPr bwMode="auto">
          <a:xfrm>
            <a:off x="3792637" y="4002528"/>
            <a:ext cx="0" cy="482960"/>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4" name="Connettore diritto 33">
            <a:extLst>
              <a:ext uri="{FF2B5EF4-FFF2-40B4-BE49-F238E27FC236}">
                <a16:creationId xmlns:a16="http://schemas.microsoft.com/office/drawing/2014/main" id="{E92A2A69-1A9D-5EB9-03CD-608E8A054797}"/>
              </a:ext>
            </a:extLst>
          </p:cNvPr>
          <p:cNvCxnSpPr>
            <a:cxnSpLocks/>
          </p:cNvCxnSpPr>
          <p:nvPr/>
        </p:nvCxnSpPr>
        <p:spPr bwMode="auto">
          <a:xfrm>
            <a:off x="5914639" y="3426957"/>
            <a:ext cx="0" cy="1138803"/>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5" name="Connettore diritto 34">
            <a:extLst>
              <a:ext uri="{FF2B5EF4-FFF2-40B4-BE49-F238E27FC236}">
                <a16:creationId xmlns:a16="http://schemas.microsoft.com/office/drawing/2014/main" id="{3890E337-A7F4-1E78-5109-393B79DEB1CA}"/>
              </a:ext>
            </a:extLst>
          </p:cNvPr>
          <p:cNvCxnSpPr>
            <a:cxnSpLocks/>
          </p:cNvCxnSpPr>
          <p:nvPr/>
        </p:nvCxnSpPr>
        <p:spPr bwMode="auto">
          <a:xfrm>
            <a:off x="8140393" y="4018202"/>
            <a:ext cx="0" cy="531256"/>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 name="Connettore diritto 35">
            <a:extLst>
              <a:ext uri="{FF2B5EF4-FFF2-40B4-BE49-F238E27FC236}">
                <a16:creationId xmlns:a16="http://schemas.microsoft.com/office/drawing/2014/main" id="{08852F0F-E2A6-646A-CB38-5B18BA2463F9}"/>
              </a:ext>
            </a:extLst>
          </p:cNvPr>
          <p:cNvCxnSpPr>
            <a:cxnSpLocks/>
          </p:cNvCxnSpPr>
          <p:nvPr/>
        </p:nvCxnSpPr>
        <p:spPr bwMode="auto">
          <a:xfrm>
            <a:off x="10509751" y="4005233"/>
            <a:ext cx="0" cy="531256"/>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7" name="Connettore diritto 36">
            <a:extLst>
              <a:ext uri="{FF2B5EF4-FFF2-40B4-BE49-F238E27FC236}">
                <a16:creationId xmlns:a16="http://schemas.microsoft.com/office/drawing/2014/main" id="{BCB89F0C-2CE7-61A9-CA32-70A7B7BE18CB}"/>
              </a:ext>
            </a:extLst>
          </p:cNvPr>
          <p:cNvCxnSpPr>
            <a:cxnSpLocks/>
          </p:cNvCxnSpPr>
          <p:nvPr/>
        </p:nvCxnSpPr>
        <p:spPr bwMode="auto">
          <a:xfrm>
            <a:off x="1558833" y="3987164"/>
            <a:ext cx="8950917" cy="9194"/>
          </a:xfrm>
          <a:prstGeom prst="line">
            <a:avLst/>
          </a:prstGeom>
          <a:ln w="41275">
            <a:solidFill>
              <a:schemeClr val="accent4">
                <a:shade val="95000"/>
                <a:satMod val="10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ext Box 27">
            <a:extLst>
              <a:ext uri="{FF2B5EF4-FFF2-40B4-BE49-F238E27FC236}">
                <a16:creationId xmlns:a16="http://schemas.microsoft.com/office/drawing/2014/main" id="{F5D908FD-410E-9618-DCFE-380772CEBD23}"/>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Tree>
    <p:extLst>
      <p:ext uri="{BB962C8B-B14F-4D97-AF65-F5344CB8AC3E}">
        <p14:creationId xmlns:p14="http://schemas.microsoft.com/office/powerpoint/2010/main" val="6441487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4">
            <a:extLst>
              <a:ext uri="{FF2B5EF4-FFF2-40B4-BE49-F238E27FC236}">
                <a16:creationId xmlns:a16="http://schemas.microsoft.com/office/drawing/2014/main" id="{E378B4BA-E328-9845-0D5F-5A0D6EAD87C9}"/>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
        <p:nvSpPr>
          <p:cNvPr id="5" name="Text Box 27">
            <a:extLst>
              <a:ext uri="{FF2B5EF4-FFF2-40B4-BE49-F238E27FC236}">
                <a16:creationId xmlns:a16="http://schemas.microsoft.com/office/drawing/2014/main" id="{7C78C41D-90BF-29DF-78B5-BD9EECB685EF}"/>
              </a:ext>
            </a:extLst>
          </p:cNvPr>
          <p:cNvSpPr txBox="1">
            <a:spLocks noChangeArrowheads="1"/>
          </p:cNvSpPr>
          <p:nvPr/>
        </p:nvSpPr>
        <p:spPr bwMode="auto">
          <a:xfrm>
            <a:off x="1584325" y="6443662"/>
            <a:ext cx="86423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50000"/>
              </a:spcBef>
              <a:buClrTx/>
              <a:buFontTx/>
              <a:buNone/>
            </a:pPr>
            <a:r>
              <a:rPr lang="it-IT" altLang="it-IT" sz="1400" dirty="0">
                <a:solidFill>
                  <a:schemeClr val="bg1"/>
                </a:solidFill>
              </a:rPr>
              <a:t>Direzione centrale difesa dell’ambiente, energia e sviluppo sostenibile</a:t>
            </a:r>
          </a:p>
        </p:txBody>
      </p:sp>
      <p:sp>
        <p:nvSpPr>
          <p:cNvPr id="7" name="CasellaDiTesto 6">
            <a:extLst>
              <a:ext uri="{FF2B5EF4-FFF2-40B4-BE49-F238E27FC236}">
                <a16:creationId xmlns:a16="http://schemas.microsoft.com/office/drawing/2014/main" id="{AC56DE50-C8EA-8A9C-E201-DEE8A02633DC}"/>
              </a:ext>
            </a:extLst>
          </p:cNvPr>
          <p:cNvSpPr txBox="1"/>
          <p:nvPr/>
        </p:nvSpPr>
        <p:spPr>
          <a:xfrm>
            <a:off x="118472" y="1349830"/>
            <a:ext cx="12073528" cy="4524315"/>
          </a:xfrm>
          <a:prstGeom prst="rect">
            <a:avLst/>
          </a:prstGeom>
          <a:noFill/>
        </p:spPr>
        <p:txBody>
          <a:bodyPr wrap="square">
            <a:spAutoFit/>
          </a:bodyPr>
          <a:lstStyle/>
          <a:p>
            <a:pPr marL="357188" indent="-357188">
              <a:tabLst>
                <a:tab pos="357188" algn="l"/>
              </a:tabLst>
            </a:pPr>
            <a:r>
              <a:rPr lang="it-IT" b="0" i="0" dirty="0">
                <a:solidFill>
                  <a:srgbClr val="333333"/>
                </a:solidFill>
                <a:effectLst/>
                <a:latin typeface="decimaregular"/>
              </a:rPr>
              <a:t>Il Servizio difesa del suolo:</a:t>
            </a:r>
          </a:p>
          <a:p>
            <a:pPr marL="357188" indent="-357188">
              <a:buAutoNum type="alphaLcParenR"/>
              <a:tabLst>
                <a:tab pos="357188" algn="l"/>
              </a:tabLst>
            </a:pPr>
            <a:r>
              <a:rPr lang="it-IT" b="0" i="0" dirty="0">
                <a:solidFill>
                  <a:srgbClr val="333333"/>
                </a:solidFill>
                <a:effectLst/>
                <a:latin typeface="decimaregular"/>
              </a:rPr>
              <a:t>provvede, in collaborazione con le altre direzioni centrali interessate, alla programmazione degli interventi di sistemazione idraulica ed idrogeologica nel territorio regionale;</a:t>
            </a:r>
          </a:p>
          <a:p>
            <a:pPr marL="357188" indent="-357188">
              <a:buAutoNum type="alphaLcParenR"/>
              <a:tabLst>
                <a:tab pos="357188" algn="l"/>
              </a:tabLst>
            </a:pPr>
            <a:r>
              <a:rPr lang="it-IT" b="0" i="0" dirty="0">
                <a:solidFill>
                  <a:srgbClr val="333333"/>
                </a:solidFill>
                <a:effectLst/>
                <a:latin typeface="decimaregular"/>
              </a:rPr>
              <a:t>ferme restando le attribuzioni della Protezione civile della Regione Attua la programmazione regionale degli interventi in materia di difesa del suolo mediante:</a:t>
            </a:r>
            <a:br>
              <a:rPr lang="it-IT" dirty="0"/>
            </a:br>
            <a:r>
              <a:rPr lang="it-IT" b="0" i="0" dirty="0">
                <a:solidFill>
                  <a:srgbClr val="333333"/>
                </a:solidFill>
                <a:effectLst/>
                <a:latin typeface="decimaregular"/>
              </a:rPr>
              <a:t>b1- la realizzazione dei lavori e delle opere di sistemazione idraulica sulla rete idrografica di competenza;</a:t>
            </a:r>
            <a:br>
              <a:rPr lang="it-IT" dirty="0"/>
            </a:br>
            <a:r>
              <a:rPr lang="it-IT" b="0" i="0" dirty="0">
                <a:solidFill>
                  <a:srgbClr val="333333"/>
                </a:solidFill>
                <a:effectLst/>
                <a:latin typeface="decimaregular"/>
              </a:rPr>
              <a:t>b2- la delegazione amministrativa intersoggettiva od il trasferimento di risorse a soggetti pubblici diversi finalizzate alla realizzazione di opere e di manutenzioni ordinarie e/o straordinarie sulla rete idrografica del territorio;</a:t>
            </a:r>
          </a:p>
          <a:p>
            <a:pPr marL="357188" indent="-357188">
              <a:buAutoNum type="alphaLcParenR"/>
              <a:tabLst>
                <a:tab pos="357188" algn="l"/>
              </a:tabLst>
            </a:pPr>
            <a:r>
              <a:rPr lang="it-IT" b="0" i="0" dirty="0">
                <a:solidFill>
                  <a:srgbClr val="333333"/>
                </a:solidFill>
                <a:effectLst/>
                <a:latin typeface="decimaregular"/>
              </a:rPr>
              <a:t>collabora con la Autorità di bacino distrettuale per la stesura dei relativi Piani di bacino e dei piani attuativi delle direttive Comunitarie in materia di difesa dalle alluvioni;</a:t>
            </a:r>
          </a:p>
          <a:p>
            <a:pPr marL="357188" indent="-357188">
              <a:buAutoNum type="alphaLcParenR"/>
              <a:tabLst>
                <a:tab pos="357188" algn="l"/>
              </a:tabLst>
            </a:pPr>
            <a:r>
              <a:rPr lang="it-IT" b="0" i="0" dirty="0">
                <a:solidFill>
                  <a:srgbClr val="333333"/>
                </a:solidFill>
                <a:effectLst/>
                <a:latin typeface="decimaregular"/>
              </a:rPr>
              <a:t>cura gli adempimenti relativi alle autorizzazioni idrauliche e svolge compiti di polizia delle acque pubbliche, di servizio di piena e di pronto intervento;</a:t>
            </a:r>
          </a:p>
          <a:p>
            <a:pPr marL="357188" indent="-357188">
              <a:buAutoNum type="alphaLcParenR"/>
              <a:tabLst>
                <a:tab pos="357188" algn="l"/>
              </a:tabLst>
            </a:pPr>
            <a:r>
              <a:rPr lang="it-IT" b="0" i="0" dirty="0">
                <a:solidFill>
                  <a:srgbClr val="333333"/>
                </a:solidFill>
                <a:effectLst/>
                <a:latin typeface="decimaregular"/>
              </a:rPr>
              <a:t>esprime i pareri di competenza sulle richieste di sdemanializzazione, di demanializzazione e sulle richieste di utilizzo dei beni del demanio idrico e marittimo regionale;</a:t>
            </a:r>
          </a:p>
          <a:p>
            <a:pPr marL="357188" indent="-357188">
              <a:buAutoNum type="alphaLcParenR"/>
              <a:tabLst>
                <a:tab pos="357188" algn="l"/>
              </a:tabLst>
            </a:pPr>
            <a:r>
              <a:rPr lang="it-IT" b="0" i="0" dirty="0">
                <a:solidFill>
                  <a:srgbClr val="333333"/>
                </a:solidFill>
                <a:effectLst/>
                <a:latin typeface="decimaregular"/>
              </a:rPr>
              <a:t>cura gli adempimenti relativi alle concessioni per l'estrazione del materiale litoide dai corsi d'acqua;</a:t>
            </a:r>
            <a:br>
              <a:rPr lang="it-IT" dirty="0"/>
            </a:br>
            <a:endParaRPr lang="it-IT" dirty="0"/>
          </a:p>
        </p:txBody>
      </p:sp>
    </p:spTree>
    <p:extLst>
      <p:ext uri="{BB962C8B-B14F-4D97-AF65-F5344CB8AC3E}">
        <p14:creationId xmlns:p14="http://schemas.microsoft.com/office/powerpoint/2010/main" val="732167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61B3367-CA85-74DB-E612-3354CFF56BEC}"/>
              </a:ext>
            </a:extLst>
          </p:cNvPr>
          <p:cNvSpPr txBox="1"/>
          <p:nvPr/>
        </p:nvSpPr>
        <p:spPr>
          <a:xfrm>
            <a:off x="391886" y="992777"/>
            <a:ext cx="11617234" cy="4524315"/>
          </a:xfrm>
          <a:prstGeom prst="rect">
            <a:avLst/>
          </a:prstGeom>
          <a:noFill/>
        </p:spPr>
        <p:txBody>
          <a:bodyPr wrap="square">
            <a:spAutoFit/>
          </a:bodyPr>
          <a:lstStyle/>
          <a:p>
            <a:pPr marL="539750" indent="-539750" algn="just">
              <a:buAutoNum type="alphaLcParenR" startAt="8"/>
              <a:tabLst>
                <a:tab pos="539750" algn="l"/>
              </a:tabLst>
            </a:pPr>
            <a:r>
              <a:rPr lang="it-IT" b="0" i="0" dirty="0">
                <a:solidFill>
                  <a:srgbClr val="333333"/>
                </a:solidFill>
                <a:effectLst/>
                <a:latin typeface="decimaregular"/>
              </a:rPr>
              <a:t>fornisce il necessario supporto al Commissario Straordinario Rischio Idrogeologico ed all’organo straordinario della</a:t>
            </a:r>
            <a:br>
              <a:rPr lang="it-IT" dirty="0"/>
            </a:br>
            <a:r>
              <a:rPr lang="it-IT" b="0" i="0" dirty="0">
                <a:solidFill>
                  <a:srgbClr val="333333"/>
                </a:solidFill>
                <a:effectLst/>
                <a:latin typeface="decimaregular"/>
              </a:rPr>
              <a:t>Regione istituito con l’articolo 4, comma 3 della legge regionale 16/2021 in relazione alle competenze</a:t>
            </a:r>
            <a:br>
              <a:rPr lang="it-IT" dirty="0"/>
            </a:br>
            <a:r>
              <a:rPr lang="it-IT" b="0" i="0" dirty="0">
                <a:solidFill>
                  <a:srgbClr val="333333"/>
                </a:solidFill>
                <a:effectLst/>
                <a:latin typeface="decimaregular"/>
              </a:rPr>
              <a:t>allo stesso attribuite per la programmazione, realizzazione e monitoraggio degli interventi di competenza degli stessi;</a:t>
            </a:r>
          </a:p>
          <a:p>
            <a:pPr marL="539750" indent="-539750" algn="just">
              <a:buAutoNum type="alphaLcParenR" startAt="8"/>
              <a:tabLst>
                <a:tab pos="539750" algn="l"/>
              </a:tabLst>
            </a:pPr>
            <a:r>
              <a:rPr lang="it-IT" b="0" i="0" dirty="0">
                <a:solidFill>
                  <a:srgbClr val="333333"/>
                </a:solidFill>
                <a:effectLst/>
                <a:latin typeface="decimaregular"/>
              </a:rPr>
              <a:t>cura gli adempimenti relativi alla compatibilità degli interventi di trasformazione del suolo con il rischio idraulico ed in particolare esprime parere di compatibilità delle previsioni degli strumenti urbanistici con le condizioni idrauliche del territorio ed i pareri relativi al principio dell’invarianza idraulica;</a:t>
            </a:r>
          </a:p>
          <a:p>
            <a:pPr marL="539750" indent="-539750" algn="just">
              <a:buAutoNum type="alphaLcParenR" startAt="8"/>
              <a:tabLst>
                <a:tab pos="539750" algn="l"/>
              </a:tabLst>
            </a:pPr>
            <a:r>
              <a:rPr lang="it-IT" b="0" i="0" dirty="0">
                <a:solidFill>
                  <a:srgbClr val="333333"/>
                </a:solidFill>
                <a:effectLst/>
                <a:latin typeface="decimaregular"/>
              </a:rPr>
              <a:t>In caso di inadempienza di soggetti destinatari di atti ordinativi da parte dei Servizi della direzione, cura la realizzazione delle opere necessarie ad attuarli in danno degli stessi</a:t>
            </a:r>
            <a:r>
              <a:rPr lang="it-IT" dirty="0">
                <a:solidFill>
                  <a:srgbClr val="333333"/>
                </a:solidFill>
                <a:latin typeface="decimaregular"/>
              </a:rPr>
              <a:t>;</a:t>
            </a:r>
            <a:endParaRPr lang="it-IT" b="0" i="0" dirty="0">
              <a:solidFill>
                <a:srgbClr val="333333"/>
              </a:solidFill>
              <a:effectLst/>
              <a:latin typeface="decimaregular"/>
            </a:endParaRPr>
          </a:p>
          <a:p>
            <a:pPr marL="539750" indent="-539750" algn="just">
              <a:tabLst>
                <a:tab pos="539750" algn="l"/>
              </a:tabLst>
            </a:pPr>
            <a:r>
              <a:rPr lang="it-IT" b="0" i="0" dirty="0" err="1">
                <a:solidFill>
                  <a:srgbClr val="333333"/>
                </a:solidFill>
                <a:effectLst/>
                <a:latin typeface="decimaregular"/>
              </a:rPr>
              <a:t>jbis</a:t>
            </a:r>
            <a:r>
              <a:rPr lang="it-IT" b="0" i="0" dirty="0">
                <a:solidFill>
                  <a:srgbClr val="333333"/>
                </a:solidFill>
                <a:effectLst/>
                <a:latin typeface="decimaregular"/>
              </a:rPr>
              <a:t>) 	provvede agli interventi di nuova realizzazione e di manutenzione del sistema idroviario appartenente al demanio navigabile come definito dall’articolo 3 della legge regionale 29/2017 e </a:t>
            </a:r>
            <a:r>
              <a:rPr lang="it-IT" b="0" i="0" dirty="0" err="1">
                <a:solidFill>
                  <a:srgbClr val="333333"/>
                </a:solidFill>
                <a:effectLst/>
                <a:latin typeface="decimaregular"/>
              </a:rPr>
              <a:t>s.m.i.</a:t>
            </a:r>
            <a:r>
              <a:rPr lang="it-IT" b="0" i="0" dirty="0">
                <a:solidFill>
                  <a:srgbClr val="333333"/>
                </a:solidFill>
                <a:effectLst/>
                <a:latin typeface="decimaregular"/>
              </a:rPr>
              <a:t>, del demanio idrico regionale nonché ai ripascimenti marino costieri di competenza della regione;</a:t>
            </a:r>
          </a:p>
          <a:p>
            <a:pPr marL="539750" indent="-539750" algn="just">
              <a:tabLst>
                <a:tab pos="539750" algn="l"/>
              </a:tabLst>
            </a:pPr>
            <a:r>
              <a:rPr lang="it-IT" b="0" i="0" dirty="0" err="1">
                <a:solidFill>
                  <a:srgbClr val="333333"/>
                </a:solidFill>
                <a:effectLst/>
                <a:latin typeface="decimaregular"/>
              </a:rPr>
              <a:t>jter</a:t>
            </a:r>
            <a:r>
              <a:rPr lang="it-IT" b="0" i="0" dirty="0">
                <a:solidFill>
                  <a:srgbClr val="333333"/>
                </a:solidFill>
                <a:effectLst/>
                <a:latin typeface="decimaregular"/>
              </a:rPr>
              <a:t>) 	svolge, con riferimenti alla sicurezza della navigazione nei canali lagunari, della navigazione interna, dei porti e degli approdi di competenza regionale, le funzioni amministrative e i relativi adempimenti, esprimendo anche il relativo parere di competenza sulle richieste di utilizzi dei beni;</a:t>
            </a:r>
          </a:p>
          <a:p>
            <a:pPr marL="539750" indent="-539750" algn="just">
              <a:tabLst>
                <a:tab pos="539750" algn="l"/>
              </a:tabLst>
            </a:pPr>
            <a:r>
              <a:rPr lang="it-IT" b="0" i="0" dirty="0" err="1">
                <a:solidFill>
                  <a:srgbClr val="333333"/>
                </a:solidFill>
                <a:effectLst/>
                <a:latin typeface="decimaregular"/>
              </a:rPr>
              <a:t>jquater</a:t>
            </a:r>
            <a:r>
              <a:rPr lang="it-IT" b="0" i="0" dirty="0">
                <a:solidFill>
                  <a:srgbClr val="333333"/>
                </a:solidFill>
                <a:effectLst/>
                <a:latin typeface="decimaregular"/>
              </a:rPr>
              <a:t>) esercita nelle materia di propria competenza poteri di vigilanza, regolamentazione e ordinanza, anche con riguardo alla difesa del suolo, nell’ambito della laguna di Marano e Grado.</a:t>
            </a:r>
            <a:endParaRPr lang="it-IT" dirty="0"/>
          </a:p>
        </p:txBody>
      </p:sp>
      <p:sp>
        <p:nvSpPr>
          <p:cNvPr id="6" name="Rettangolo 4">
            <a:extLst>
              <a:ext uri="{FF2B5EF4-FFF2-40B4-BE49-F238E27FC236}">
                <a16:creationId xmlns:a16="http://schemas.microsoft.com/office/drawing/2014/main" id="{8FD085E3-D406-C378-D1E1-A004E75922B7}"/>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
        <p:nvSpPr>
          <p:cNvPr id="2" name="Text Box 27">
            <a:extLst>
              <a:ext uri="{FF2B5EF4-FFF2-40B4-BE49-F238E27FC236}">
                <a16:creationId xmlns:a16="http://schemas.microsoft.com/office/drawing/2014/main" id="{85BEC5BB-CD72-1DED-FEB3-E2B763C6D56B}"/>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Tree>
    <p:extLst>
      <p:ext uri="{BB962C8B-B14F-4D97-AF65-F5344CB8AC3E}">
        <p14:creationId xmlns:p14="http://schemas.microsoft.com/office/powerpoint/2010/main" val="25257802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Ogni tanto succede che il tempo si metta male </a:t>
            </a:r>
          </a:p>
        </p:txBody>
      </p:sp>
      <p:pic>
        <p:nvPicPr>
          <p:cNvPr id="4" name="WhatsApp Video 2024-02-23 at 09.37.5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9875" y="1981200"/>
            <a:ext cx="6192838" cy="3505200"/>
          </a:xfrm>
        </p:spPr>
      </p:pic>
      <p:sp>
        <p:nvSpPr>
          <p:cNvPr id="3" name="Rettangolo 4">
            <a:extLst>
              <a:ext uri="{FF2B5EF4-FFF2-40B4-BE49-F238E27FC236}">
                <a16:creationId xmlns:a16="http://schemas.microsoft.com/office/drawing/2014/main" id="{D7F1F1D4-1374-AA46-F3BA-B83B0F5383C4}"/>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
        <p:nvSpPr>
          <p:cNvPr id="5" name="Text Box 27">
            <a:extLst>
              <a:ext uri="{FF2B5EF4-FFF2-40B4-BE49-F238E27FC236}">
                <a16:creationId xmlns:a16="http://schemas.microsoft.com/office/drawing/2014/main" id="{17C46D90-56B5-E468-7200-A0EDBCC002FB}"/>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Tree>
    <p:extLst>
      <p:ext uri="{BB962C8B-B14F-4D97-AF65-F5344CB8AC3E}">
        <p14:creationId xmlns:p14="http://schemas.microsoft.com/office/powerpoint/2010/main" val="155784011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ltempo: piogge abbondanti, allagamenti, frane e neve. In diversi comuni  si deve bollire l'acqua per renderla potabile - Messaggero Veneto">
            <a:extLst>
              <a:ext uri="{FF2B5EF4-FFF2-40B4-BE49-F238E27FC236}">
                <a16:creationId xmlns:a16="http://schemas.microsoft.com/office/drawing/2014/main" id="{06D67EAD-4172-77F1-DB59-F2638B483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 y="3105695"/>
            <a:ext cx="5145799" cy="28945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altempo, allagamenti in Friuli Venezia Giulia, allerta gialla e arancione">
            <a:extLst>
              <a:ext uri="{FF2B5EF4-FFF2-40B4-BE49-F238E27FC236}">
                <a16:creationId xmlns:a16="http://schemas.microsoft.com/office/drawing/2014/main" id="{7ED3CF08-DB04-0FF8-C849-FB2B9D2D9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731" y="904602"/>
            <a:ext cx="3709852" cy="48353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 Friuli Venezia Giulia 6mila frane: l'impatto delle grandi opere sul  territorio. La paura viene dalla montagna">
            <a:extLst>
              <a:ext uri="{FF2B5EF4-FFF2-40B4-BE49-F238E27FC236}">
                <a16:creationId xmlns:a16="http://schemas.microsoft.com/office/drawing/2014/main" id="{2FE312E3-4F02-49CE-15AA-3A28D211A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919" y="1105715"/>
            <a:ext cx="3539294" cy="1939019"/>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D35CAB5C-4575-4241-47F0-F2F726C37F83}"/>
              </a:ext>
            </a:extLst>
          </p:cNvPr>
          <p:cNvSpPr>
            <a:spLocks noGrp="1"/>
          </p:cNvSpPr>
          <p:nvPr>
            <p:ph type="title"/>
          </p:nvPr>
        </p:nvSpPr>
        <p:spPr>
          <a:xfrm>
            <a:off x="121919" y="904602"/>
            <a:ext cx="4544482" cy="881743"/>
          </a:xfrm>
        </p:spPr>
        <p:txBody>
          <a:bodyPr/>
          <a:lstStyle/>
          <a:p>
            <a:r>
              <a:rPr lang="it-IT" dirty="0"/>
              <a:t>Fragilità del territorio</a:t>
            </a:r>
          </a:p>
        </p:txBody>
      </p:sp>
      <p:sp>
        <p:nvSpPr>
          <p:cNvPr id="9" name="Text Box 27">
            <a:extLst>
              <a:ext uri="{FF2B5EF4-FFF2-40B4-BE49-F238E27FC236}">
                <a16:creationId xmlns:a16="http://schemas.microsoft.com/office/drawing/2014/main" id="{62FDB3F9-FB89-4136-55C3-18FDDBE0F73B}"/>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
        <p:nvSpPr>
          <p:cNvPr id="10" name="Rettangolo 4">
            <a:extLst>
              <a:ext uri="{FF2B5EF4-FFF2-40B4-BE49-F238E27FC236}">
                <a16:creationId xmlns:a16="http://schemas.microsoft.com/office/drawing/2014/main" id="{90E8F789-335F-D007-E104-57C704DD8399}"/>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Tree>
    <p:extLst>
      <p:ext uri="{BB962C8B-B14F-4D97-AF65-F5344CB8AC3E}">
        <p14:creationId xmlns:p14="http://schemas.microsoft.com/office/powerpoint/2010/main" val="42280887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43E76B-FD61-AE2A-9045-E3DC05E446CA}"/>
              </a:ext>
            </a:extLst>
          </p:cNvPr>
          <p:cNvSpPr>
            <a:spLocks noGrp="1"/>
          </p:cNvSpPr>
          <p:nvPr>
            <p:ph type="title"/>
          </p:nvPr>
        </p:nvSpPr>
        <p:spPr>
          <a:xfrm>
            <a:off x="6592388" y="990600"/>
            <a:ext cx="5678836" cy="881743"/>
          </a:xfrm>
        </p:spPr>
        <p:txBody>
          <a:bodyPr/>
          <a:lstStyle/>
          <a:p>
            <a:r>
              <a:rPr lang="it-IT" dirty="0"/>
              <a:t>Muggia, novembre 2023</a:t>
            </a:r>
          </a:p>
        </p:txBody>
      </p:sp>
      <p:pic>
        <p:nvPicPr>
          <p:cNvPr id="4" name="Picture 8" descr="Riccardi a Muggia: «Intervento d'emergenza per riaprire strada per  Lazzaretto» - Il Piccolo">
            <a:extLst>
              <a:ext uri="{FF2B5EF4-FFF2-40B4-BE49-F238E27FC236}">
                <a16:creationId xmlns:a16="http://schemas.microsoft.com/office/drawing/2014/main" id="{82C95C4F-DC10-1274-EEBD-C194B0A0E4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698" y="990600"/>
            <a:ext cx="6231466"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areggiate a Muggia, da gennaio il ripristino di Strada per Lazzaretto - Il  Piccolo">
            <a:extLst>
              <a:ext uri="{FF2B5EF4-FFF2-40B4-BE49-F238E27FC236}">
                <a16:creationId xmlns:a16="http://schemas.microsoft.com/office/drawing/2014/main" id="{C23DE9AE-8D66-6B90-ED0F-70538F87F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388" y="2611482"/>
            <a:ext cx="5606385" cy="3153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7">
            <a:extLst>
              <a:ext uri="{FF2B5EF4-FFF2-40B4-BE49-F238E27FC236}">
                <a16:creationId xmlns:a16="http://schemas.microsoft.com/office/drawing/2014/main" id="{98A36642-B702-DC24-F1CD-7B571E0A6AA1}"/>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
        <p:nvSpPr>
          <p:cNvPr id="7" name="Rettangolo 4">
            <a:extLst>
              <a:ext uri="{FF2B5EF4-FFF2-40B4-BE49-F238E27FC236}">
                <a16:creationId xmlns:a16="http://schemas.microsoft.com/office/drawing/2014/main" id="{1E09130F-378C-C4F4-00AD-99006D44F348}"/>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Tree>
    <p:extLst>
      <p:ext uri="{BB962C8B-B14F-4D97-AF65-F5344CB8AC3E}">
        <p14:creationId xmlns:p14="http://schemas.microsoft.com/office/powerpoint/2010/main" val="382749004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 la Difesa del Suolo si occupa di rimediare ai guasti. </a:t>
            </a:r>
          </a:p>
        </p:txBody>
      </p:sp>
      <p:pic>
        <p:nvPicPr>
          <p:cNvPr id="4" name="WhatsApp Video 2024-02-25 at 20.26.5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9875" y="1981200"/>
            <a:ext cx="6192838" cy="3505200"/>
          </a:xfrm>
        </p:spPr>
      </p:pic>
      <p:sp>
        <p:nvSpPr>
          <p:cNvPr id="3" name="Rettangolo 4">
            <a:extLst>
              <a:ext uri="{FF2B5EF4-FFF2-40B4-BE49-F238E27FC236}">
                <a16:creationId xmlns:a16="http://schemas.microsoft.com/office/drawing/2014/main" id="{BDD5B06C-3FB3-031B-FD3C-E754B0F29BF7}"/>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
        <p:nvSpPr>
          <p:cNvPr id="5" name="Text Box 27">
            <a:extLst>
              <a:ext uri="{FF2B5EF4-FFF2-40B4-BE49-F238E27FC236}">
                <a16:creationId xmlns:a16="http://schemas.microsoft.com/office/drawing/2014/main" id="{AEAD263E-726D-D009-6E39-2B6F50361198}"/>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Tree>
    <p:extLst>
      <p:ext uri="{BB962C8B-B14F-4D97-AF65-F5344CB8AC3E}">
        <p14:creationId xmlns:p14="http://schemas.microsoft.com/office/powerpoint/2010/main" val="35779406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6F4976-C5F2-2480-D070-39D93A286995}"/>
              </a:ext>
            </a:extLst>
          </p:cNvPr>
          <p:cNvSpPr>
            <a:spLocks noGrp="1"/>
          </p:cNvSpPr>
          <p:nvPr>
            <p:ph type="title"/>
          </p:nvPr>
        </p:nvSpPr>
        <p:spPr>
          <a:xfrm>
            <a:off x="881743" y="1969770"/>
            <a:ext cx="10744200" cy="762000"/>
          </a:xfrm>
        </p:spPr>
        <p:txBody>
          <a:bodyPr/>
          <a:lstStyle/>
          <a:p>
            <a:pPr algn="ctr"/>
            <a:r>
              <a:rPr lang="it-IT" dirty="0"/>
              <a:t>Grazie per l’attenzione</a:t>
            </a:r>
          </a:p>
        </p:txBody>
      </p:sp>
      <p:sp>
        <p:nvSpPr>
          <p:cNvPr id="4" name="Segnaposto contenuto 3">
            <a:extLst>
              <a:ext uri="{FF2B5EF4-FFF2-40B4-BE49-F238E27FC236}">
                <a16:creationId xmlns:a16="http://schemas.microsoft.com/office/drawing/2014/main" id="{1114E787-D4D4-FB04-846E-21E2B836450C}"/>
              </a:ext>
            </a:extLst>
          </p:cNvPr>
          <p:cNvSpPr txBox="1">
            <a:spLocks noGrp="1"/>
          </p:cNvSpPr>
          <p:nvPr>
            <p:ph idx="1"/>
          </p:nvPr>
        </p:nvSpPr>
        <p:spPr>
          <a:xfrm>
            <a:off x="498566" y="3429000"/>
            <a:ext cx="10744200" cy="1862048"/>
          </a:xfrm>
          <a:prstGeom prst="rect">
            <a:avLst/>
          </a:prstGeom>
          <a:noFill/>
        </p:spPr>
        <p:txBody>
          <a:bodyPr wrap="square">
            <a:spAutoFit/>
          </a:bodyPr>
          <a:lstStyle/>
          <a:p>
            <a:pPr marL="0" indent="0">
              <a:buNone/>
            </a:pPr>
            <a:r>
              <a:rPr lang="it-IT" sz="2500" b="1" i="0" dirty="0">
                <a:solidFill>
                  <a:srgbClr val="000000"/>
                </a:solidFill>
                <a:effectLst/>
                <a:latin typeface="decimaregular"/>
              </a:rPr>
              <a:t>TRIESTE - Via Sant'Anastasio, 3</a:t>
            </a:r>
          </a:p>
          <a:p>
            <a:pPr marL="0" indent="0">
              <a:buNone/>
            </a:pPr>
            <a:r>
              <a:rPr lang="it-IT" sz="2500" b="0" i="0" dirty="0">
                <a:solidFill>
                  <a:srgbClr val="333333"/>
                </a:solidFill>
                <a:effectLst/>
                <a:latin typeface="decimaregular"/>
              </a:rPr>
              <a:t>Tel       </a:t>
            </a:r>
            <a:r>
              <a:rPr lang="it-IT" sz="2500" b="1" i="0" dirty="0">
                <a:solidFill>
                  <a:srgbClr val="000000"/>
                </a:solidFill>
                <a:effectLst/>
                <a:latin typeface="decimaregular"/>
              </a:rPr>
              <a:t>0403774169</a:t>
            </a:r>
          </a:p>
          <a:p>
            <a:pPr marL="0" indent="0">
              <a:buNone/>
            </a:pPr>
            <a:r>
              <a:rPr lang="it-IT" sz="2500" dirty="0">
                <a:solidFill>
                  <a:srgbClr val="333333"/>
                </a:solidFill>
                <a:latin typeface="decimaregular"/>
              </a:rPr>
              <a:t>e-mail </a:t>
            </a:r>
            <a:r>
              <a:rPr lang="it-IT" sz="2500" b="1" i="0" u="none" strike="noStrike" dirty="0">
                <a:effectLst/>
                <a:latin typeface="decimaregular"/>
                <a:hlinkClick r:id="rId2">
                  <a:extLst>
                    <a:ext uri="{A12FA001-AC4F-418D-AE19-62706E023703}">
                      <ahyp:hlinkClr xmlns:ahyp="http://schemas.microsoft.com/office/drawing/2018/hyperlinkcolor" val="tx"/>
                    </a:ext>
                  </a:extLst>
                </a:hlinkClick>
              </a:rPr>
              <a:t>difesasuolo@regione.fvg.it</a:t>
            </a:r>
            <a:endParaRPr lang="it-IT" sz="2500" b="1" i="0" u="none" strike="noStrike" dirty="0">
              <a:effectLst/>
              <a:latin typeface="decimaregular"/>
            </a:endParaRPr>
          </a:p>
          <a:p>
            <a:pPr marL="0" indent="0">
              <a:buNone/>
            </a:pPr>
            <a:r>
              <a:rPr lang="it-IT" sz="2500" b="0" i="0" dirty="0" err="1">
                <a:solidFill>
                  <a:srgbClr val="333333"/>
                </a:solidFill>
                <a:effectLst/>
                <a:latin typeface="decimaregular"/>
              </a:rPr>
              <a:t>pec</a:t>
            </a:r>
            <a:r>
              <a:rPr lang="it-IT" sz="2500" b="0" i="0" dirty="0">
                <a:solidFill>
                  <a:srgbClr val="333333"/>
                </a:solidFill>
                <a:effectLst/>
                <a:latin typeface="decimaregular"/>
              </a:rPr>
              <a:t>      </a:t>
            </a:r>
            <a:r>
              <a:rPr lang="it-IT" sz="2500" b="1" dirty="0">
                <a:latin typeface="decimaregular"/>
                <a:hlinkClick r:id="rId3">
                  <a:extLst>
                    <a:ext uri="{A12FA001-AC4F-418D-AE19-62706E023703}">
                      <ahyp:hlinkClr xmlns:ahyp="http://schemas.microsoft.com/office/drawing/2018/hyperlinkcolor" val="tx"/>
                    </a:ext>
                  </a:extLst>
                </a:hlinkClick>
              </a:rPr>
              <a:t>ambiente@certregione.fvg.it</a:t>
            </a:r>
            <a:endParaRPr lang="it-IT" sz="2500" b="1" dirty="0">
              <a:latin typeface="decimaregular"/>
            </a:endParaRPr>
          </a:p>
        </p:txBody>
      </p:sp>
      <p:sp>
        <p:nvSpPr>
          <p:cNvPr id="5" name="Text Box 27">
            <a:extLst>
              <a:ext uri="{FF2B5EF4-FFF2-40B4-BE49-F238E27FC236}">
                <a16:creationId xmlns:a16="http://schemas.microsoft.com/office/drawing/2014/main" id="{06329C9B-3170-5B33-4EEB-B301785404C5}"/>
              </a:ext>
            </a:extLst>
          </p:cNvPr>
          <p:cNvSpPr txBox="1">
            <a:spLocks noChangeArrowheads="1"/>
          </p:cNvSpPr>
          <p:nvPr/>
        </p:nvSpPr>
        <p:spPr bwMode="auto">
          <a:xfrm>
            <a:off x="1774825" y="6369278"/>
            <a:ext cx="8642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fontAlgn="base">
              <a:spcBef>
                <a:spcPct val="50000"/>
              </a:spcBef>
              <a:spcAft>
                <a:spcPct val="0"/>
              </a:spcAft>
              <a:buClrTx/>
              <a:buNone/>
            </a:pPr>
            <a:r>
              <a:rPr lang="it-IT" altLang="it-IT" sz="1400" dirty="0">
                <a:solidFill>
                  <a:srgbClr val="FFFFFF"/>
                </a:solidFill>
              </a:rPr>
              <a:t>Direzione centrale difesa dell’ambiente, energia e sviluppo sostenibile</a:t>
            </a:r>
          </a:p>
        </p:txBody>
      </p:sp>
      <p:sp>
        <p:nvSpPr>
          <p:cNvPr id="6" name="Rettangolo 4">
            <a:extLst>
              <a:ext uri="{FF2B5EF4-FFF2-40B4-BE49-F238E27FC236}">
                <a16:creationId xmlns:a16="http://schemas.microsoft.com/office/drawing/2014/main" id="{440C8C32-F777-7742-0AE9-38C951E13981}"/>
              </a:ext>
            </a:extLst>
          </p:cNvPr>
          <p:cNvSpPr>
            <a:spLocks noChangeArrowheads="1"/>
          </p:cNvSpPr>
          <p:nvPr/>
        </p:nvSpPr>
        <p:spPr bwMode="auto">
          <a:xfrm>
            <a:off x="7146289" y="198438"/>
            <a:ext cx="2233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a:defRPr>
            </a:lvl4pPr>
            <a:lvl5pPr marL="2057400" indent="-228600">
              <a:spcBef>
                <a:spcPct val="20000"/>
              </a:spcBef>
              <a:buChar char="»"/>
              <a:defRPr>
                <a:solidFill>
                  <a:schemeClr val="tx1"/>
                </a:solidFill>
                <a:latin typeface="DecimaW03 Rg"/>
              </a:defRPr>
            </a:lvl5pPr>
            <a:lvl6pPr marL="2514600" indent="-228600" eaLnBrk="0" fontAlgn="base" hangingPunct="0">
              <a:spcBef>
                <a:spcPct val="20000"/>
              </a:spcBef>
              <a:spcAft>
                <a:spcPct val="0"/>
              </a:spcAft>
              <a:buChar char="»"/>
              <a:defRPr>
                <a:solidFill>
                  <a:schemeClr val="tx1"/>
                </a:solidFill>
                <a:latin typeface="DecimaW03 Rg"/>
              </a:defRPr>
            </a:lvl6pPr>
            <a:lvl7pPr marL="2971800" indent="-228600" eaLnBrk="0" fontAlgn="base" hangingPunct="0">
              <a:spcBef>
                <a:spcPct val="20000"/>
              </a:spcBef>
              <a:spcAft>
                <a:spcPct val="0"/>
              </a:spcAft>
              <a:buChar char="»"/>
              <a:defRPr>
                <a:solidFill>
                  <a:schemeClr val="tx1"/>
                </a:solidFill>
                <a:latin typeface="DecimaW03 Rg"/>
              </a:defRPr>
            </a:lvl7pPr>
            <a:lvl8pPr marL="3429000" indent="-228600" eaLnBrk="0" fontAlgn="base" hangingPunct="0">
              <a:spcBef>
                <a:spcPct val="20000"/>
              </a:spcBef>
              <a:spcAft>
                <a:spcPct val="0"/>
              </a:spcAft>
              <a:buChar char="»"/>
              <a:defRPr>
                <a:solidFill>
                  <a:schemeClr val="tx1"/>
                </a:solidFill>
                <a:latin typeface="DecimaW03 Rg"/>
              </a:defRPr>
            </a:lvl8pPr>
            <a:lvl9pPr marL="3886200" indent="-228600" eaLnBrk="0" fontAlgn="base" hangingPunct="0">
              <a:spcBef>
                <a:spcPct val="20000"/>
              </a:spcBef>
              <a:spcAft>
                <a:spcPct val="0"/>
              </a:spcAft>
              <a:buChar char="»"/>
              <a:defRPr>
                <a:solidFill>
                  <a:schemeClr val="tx1"/>
                </a:solidFill>
                <a:latin typeface="DecimaW03 Rg"/>
              </a:defRPr>
            </a:lvl9pPr>
          </a:lstStyle>
          <a:p>
            <a:pPr algn="ctr" eaLnBrk="1" hangingPunct="1">
              <a:spcBef>
                <a:spcPct val="0"/>
              </a:spcBef>
              <a:buClrTx/>
              <a:buFontTx/>
              <a:buNone/>
            </a:pPr>
            <a:r>
              <a:rPr lang="it-IT" sz="1800" i="1" kern="1000" dirty="0">
                <a:solidFill>
                  <a:schemeClr val="bg1"/>
                </a:solidFill>
                <a:effectLst/>
                <a:latin typeface="DecimaWE Rg" panose="02000000000000000000" pitchFamily="2" charset="0"/>
                <a:ea typeface="Franklin Gothic Book" panose="020B0503020102020204" pitchFamily="34" charset="0"/>
                <a:cs typeface="Tahoma" panose="020B0604030504040204" pitchFamily="34" charset="0"/>
              </a:rPr>
              <a:t>Servizio difesa del suolo</a:t>
            </a:r>
            <a:endParaRPr lang="it-IT" altLang="it-IT" sz="1800" dirty="0">
              <a:solidFill>
                <a:schemeClr val="bg1"/>
              </a:solidFill>
            </a:endParaRPr>
          </a:p>
        </p:txBody>
      </p:sp>
    </p:spTree>
    <p:extLst>
      <p:ext uri="{BB962C8B-B14F-4D97-AF65-F5344CB8AC3E}">
        <p14:creationId xmlns:p14="http://schemas.microsoft.com/office/powerpoint/2010/main" val="218921580"/>
      </p:ext>
    </p:extLst>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DecimaWE Rg"/>
        <a:ea typeface=""/>
        <a:cs typeface=""/>
      </a:majorFont>
      <a:minorFont>
        <a:latin typeface="DecimaW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DecimaWE Rg"/>
        <a:ea typeface=""/>
        <a:cs typeface=""/>
      </a:majorFont>
      <a:minorFont>
        <a:latin typeface="DecimaW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682</Words>
  <Application>Microsoft Office PowerPoint</Application>
  <PresentationFormat>Widescreen</PresentationFormat>
  <Paragraphs>49</Paragraphs>
  <Slides>9</Slides>
  <Notes>1</Notes>
  <HiddenSlides>0</HiddenSlides>
  <MMClips>2</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9</vt:i4>
      </vt:variant>
    </vt:vector>
  </HeadingPairs>
  <TitlesOfParts>
    <vt:vector size="18" baseType="lpstr">
      <vt:lpstr>Calibri</vt:lpstr>
      <vt:lpstr>decimaregular</vt:lpstr>
      <vt:lpstr>DecimaUNI02 Rg</vt:lpstr>
      <vt:lpstr>DecimaW03 Rg</vt:lpstr>
      <vt:lpstr>DecimaWE Rg</vt:lpstr>
      <vt:lpstr>Times New Roman</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Ogni tanto succede che il tempo si metta male </vt:lpstr>
      <vt:lpstr>Fragilità del territorio</vt:lpstr>
      <vt:lpstr>Muggia, novembre 2023</vt:lpstr>
      <vt:lpstr>E la Difesa del Suolo si occupa di rimediare ai guasti. </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Pisapia Antonio</dc:creator>
  <cp:lastModifiedBy>Pisapia Antonio</cp:lastModifiedBy>
  <cp:revision>12</cp:revision>
  <dcterms:created xsi:type="dcterms:W3CDTF">2024-02-05T18:34:40Z</dcterms:created>
  <dcterms:modified xsi:type="dcterms:W3CDTF">2024-02-26T06:15:11Z</dcterms:modified>
</cp:coreProperties>
</file>